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10287000" cx="18288000"/>
  <p:notesSz cx="6858000" cy="9144000"/>
  <p:embeddedFontLst>
    <p:embeddedFont>
      <p:font typeface="Alegreya Sans"/>
      <p:regular r:id="rId32"/>
      <p:bold r:id="rId33"/>
      <p:italic r:id="rId34"/>
      <p:boldItalic r:id="rId35"/>
    </p:embeddedFont>
    <p:embeddedFont>
      <p:font typeface="Alegreya Sans Medium"/>
      <p:regular r:id="rId36"/>
      <p:bold r:id="rId37"/>
      <p:italic r:id="rId38"/>
      <p:boldItalic r:id="rId39"/>
    </p:embeddedFont>
    <p:embeddedFont>
      <p:font typeface="Merriweather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44" roundtripDataSignature="AMtx7mgoAvqhwhHeJ7BHLPDUzXG6CVV8l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erriweather-regular.fntdata"/><Relationship Id="rId20" Type="http://schemas.openxmlformats.org/officeDocument/2006/relationships/slide" Target="slides/slide15.xml"/><Relationship Id="rId42" Type="http://schemas.openxmlformats.org/officeDocument/2006/relationships/font" Target="fonts/Merriweather-italic.fntdata"/><Relationship Id="rId41" Type="http://schemas.openxmlformats.org/officeDocument/2006/relationships/font" Target="fonts/Merriweather-bold.fntdata"/><Relationship Id="rId22" Type="http://schemas.openxmlformats.org/officeDocument/2006/relationships/slide" Target="slides/slide17.xml"/><Relationship Id="rId44" Type="http://customschemas.google.com/relationships/presentationmetadata" Target="metadata"/><Relationship Id="rId21" Type="http://schemas.openxmlformats.org/officeDocument/2006/relationships/slide" Target="slides/slide16.xml"/><Relationship Id="rId43" Type="http://schemas.openxmlformats.org/officeDocument/2006/relationships/font" Target="fonts/Merriweather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AlegreyaSans-bold.fntdata"/><Relationship Id="rId10" Type="http://schemas.openxmlformats.org/officeDocument/2006/relationships/slide" Target="slides/slide5.xml"/><Relationship Id="rId32" Type="http://schemas.openxmlformats.org/officeDocument/2006/relationships/font" Target="fonts/AlegreyaSans-regular.fntdata"/><Relationship Id="rId13" Type="http://schemas.openxmlformats.org/officeDocument/2006/relationships/slide" Target="slides/slide8.xml"/><Relationship Id="rId35" Type="http://schemas.openxmlformats.org/officeDocument/2006/relationships/font" Target="fonts/AlegreyaSans-boldItalic.fntdata"/><Relationship Id="rId12" Type="http://schemas.openxmlformats.org/officeDocument/2006/relationships/slide" Target="slides/slide7.xml"/><Relationship Id="rId34" Type="http://schemas.openxmlformats.org/officeDocument/2006/relationships/font" Target="fonts/AlegreyaSans-italic.fntdata"/><Relationship Id="rId15" Type="http://schemas.openxmlformats.org/officeDocument/2006/relationships/slide" Target="slides/slide10.xml"/><Relationship Id="rId37" Type="http://schemas.openxmlformats.org/officeDocument/2006/relationships/font" Target="fonts/AlegreyaSansMedium-bold.fntdata"/><Relationship Id="rId14" Type="http://schemas.openxmlformats.org/officeDocument/2006/relationships/slide" Target="slides/slide9.xml"/><Relationship Id="rId36" Type="http://schemas.openxmlformats.org/officeDocument/2006/relationships/font" Target="fonts/AlegreyaSansMedium-regular.fntdata"/><Relationship Id="rId17" Type="http://schemas.openxmlformats.org/officeDocument/2006/relationships/slide" Target="slides/slide12.xml"/><Relationship Id="rId39" Type="http://schemas.openxmlformats.org/officeDocument/2006/relationships/font" Target="fonts/AlegreyaSansMedium-boldItalic.fntdata"/><Relationship Id="rId16" Type="http://schemas.openxmlformats.org/officeDocument/2006/relationships/slide" Target="slides/slide11.xml"/><Relationship Id="rId38" Type="http://schemas.openxmlformats.org/officeDocument/2006/relationships/font" Target="fonts/AlegreyaSansMedium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17e482844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1" name="Google Shape;141;g317e482844c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7e482844c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7" name="Google Shape;147;g317e482844c_0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17e482844c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3" name="Google Shape;153;g317e482844c_0_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2d0eea772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9" name="Google Shape;159;g32d0eea7723_0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2d0eea7723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6" name="Google Shape;166;g32d0eea7723_0_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2d0eea7723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2" name="Google Shape;172;g32d0eea7723_0_4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17e482844c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9" name="Google Shape;179;g317e482844c_0_3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2d0eea7723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6" name="Google Shape;186;g32d0eea7723_0_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2d0eea7723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2" name="Google Shape;192;g32d0eea7723_0_6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2d0eea7723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1" name="Google Shape;201;g32d0eea7723_0_7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2d0eea7723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9" name="Google Shape;209;g32d0eea7723_0_8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2d0eea7723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5" name="Google Shape;215;g32d0eea7723_0_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2d0eea7723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1" name="Google Shape;221;g32d0eea7723_0_10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2d0eea7723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7" name="Google Shape;227;g32d0eea7723_0_1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2d0eea7723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3" name="Google Shape;233;g32d0eea7723_0_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17e482844c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9" name="Google Shape;239;g317e482844c_0_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5" name="Google Shape;245;p2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17e482844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9" name="Google Shape;99;g317e482844c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2d0eea772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5" name="Google Shape;105;g32d0eea7723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2d0eea772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1" name="Google Shape;111;g32d0eea7723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17e482844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7" name="Google Shape;117;g317e482844c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17e482844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3" name="Google Shape;123;g317e482844c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2d0eea772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9" name="Google Shape;129;g32d0eea7723_0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2d0eea772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5" name="Google Shape;135;g32d0eea7723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3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3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43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4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4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4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4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44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4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4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4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5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5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7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7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3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8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38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3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9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39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39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39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3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4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4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4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41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41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4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4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4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2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4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42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4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4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4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3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3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3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kaggle.com/datasets/jonathanoheix/face-expression-recognition-dataset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scholarworks.sjsu.edu/cgi/viewcontent.cgi?article=1643&amp;context=etd_projects" TargetMode="External"/><Relationship Id="rId4" Type="http://schemas.openxmlformats.org/officeDocument/2006/relationships/hyperlink" Target="https://www.geeksforgeeks.org/python-haar-cascades-for-object-detection/" TargetMode="External"/><Relationship Id="rId5" Type="http://schemas.openxmlformats.org/officeDocument/2006/relationships/hyperlink" Target="https://github.com/opencv/opencv/tree/master/data/haarcascades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kaggle.com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>
            <a:alphaModFix/>
          </a:blip>
          <a:srcRect b="44934" l="14682" r="0" t="10469"/>
          <a:stretch/>
        </p:blipFill>
        <p:spPr>
          <a:xfrm>
            <a:off x="0" y="2783441"/>
            <a:ext cx="18288000" cy="63748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5" name="Google Shape;85;p1"/>
          <p:cNvCxnSpPr/>
          <p:nvPr/>
        </p:nvCxnSpPr>
        <p:spPr>
          <a:xfrm>
            <a:off x="8495771" y="1214438"/>
            <a:ext cx="1296457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6" name="Google Shape;86;p1"/>
          <p:cNvSpPr txBox="1"/>
          <p:nvPr/>
        </p:nvSpPr>
        <p:spPr>
          <a:xfrm>
            <a:off x="14259505" y="9530172"/>
            <a:ext cx="2999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99"/>
              <a:buFont typeface="Arial"/>
              <a:buNone/>
            </a:pPr>
            <a:r>
              <a:rPr lang="en-US" sz="1999">
                <a:latin typeface="Alegreya Sans Medium"/>
                <a:ea typeface="Alegreya Sans Medium"/>
                <a:cs typeface="Alegreya Sans Medium"/>
                <a:sym typeface="Alegreya Sans Medium"/>
              </a:rPr>
              <a:t>Names</a:t>
            </a:r>
            <a:endParaRPr b="0" i="0" sz="1400" u="none" cap="none" strike="noStrike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sp>
        <p:nvSpPr>
          <p:cNvPr id="87" name="Google Shape;87;p1"/>
          <p:cNvSpPr txBox="1"/>
          <p:nvPr/>
        </p:nvSpPr>
        <p:spPr>
          <a:xfrm>
            <a:off x="1028700" y="9530172"/>
            <a:ext cx="2999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1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99"/>
              <a:buFont typeface="Arial"/>
              <a:buNone/>
            </a:pPr>
            <a:r>
              <a:rPr b="0" i="0" lang="en-US" sz="1999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Date</a:t>
            </a:r>
            <a:endParaRPr b="0" i="0" sz="1400" u="none" cap="none" strike="noStrike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cxnSp>
        <p:nvCxnSpPr>
          <p:cNvPr id="88" name="Google Shape;88;p1"/>
          <p:cNvCxnSpPr/>
          <p:nvPr/>
        </p:nvCxnSpPr>
        <p:spPr>
          <a:xfrm>
            <a:off x="0" y="9144000"/>
            <a:ext cx="182880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9" name="Google Shape;89;p1"/>
          <p:cNvCxnSpPr/>
          <p:nvPr/>
        </p:nvCxnSpPr>
        <p:spPr>
          <a:xfrm>
            <a:off x="0" y="2783441"/>
            <a:ext cx="182880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" name="Google Shape;90;p1"/>
          <p:cNvSpPr txBox="1"/>
          <p:nvPr/>
        </p:nvSpPr>
        <p:spPr>
          <a:xfrm>
            <a:off x="1961724" y="184279"/>
            <a:ext cx="14364600" cy="17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0" i="0" lang="en-US" sz="5000" u="none" cap="none" strike="noStrik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Stress Detection In IT Professional by Image Processing and Machine Learning</a:t>
            </a:r>
            <a:endParaRPr b="0" i="0" sz="50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17e482844c_0_17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0" i="0" lang="en-US" sz="6500" u="none" cap="none" strike="noStrik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Modules</a:t>
            </a:r>
            <a:endParaRPr b="0" i="0" sz="14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44" name="Google Shape;144;g317e482844c_0_17"/>
          <p:cNvSpPr txBox="1"/>
          <p:nvPr/>
        </p:nvSpPr>
        <p:spPr>
          <a:xfrm>
            <a:off x="546375" y="1497154"/>
            <a:ext cx="17229600" cy="47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AutoNum type="arabicPeriod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Admin Module: To check and analyze doctor bookings.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AutoNum type="arabicPeriod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User Login Module: For user to signup/login/match credentials.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AutoNum type="arabicPeriod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Q&amp;A Module: To see frequently asked questions. 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AutoNum type="arabicPeriod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Chatbot Module: For chatting with mental health chatbot.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AutoNum type="arabicPeriod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Consultation Module: For the users to book doctors.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AutoNum type="arabicPeriod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Stress Test Module: To test stress in real-time from webcam live feed.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17e482844c_0_22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0" i="0" lang="en-US" sz="6500" u="none" cap="none" strike="noStrik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System Requirement</a:t>
            </a:r>
            <a:endParaRPr b="0" i="0" sz="14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0" name="Google Shape;150;g317e482844c_0_22"/>
          <p:cNvSpPr txBox="1"/>
          <p:nvPr/>
        </p:nvSpPr>
        <p:spPr>
          <a:xfrm>
            <a:off x="546375" y="1497154"/>
            <a:ext cx="17229600" cy="47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Hardware 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Requirement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: Basic System with i5 or higher processor. 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Software Requirement: 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95300" lvl="1" marL="9144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○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Python development platform: Google Colab IDE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95300" lvl="1" marL="9144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○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ML and backend language: Python 3.9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95300" lvl="1" marL="9144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○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Frontend language: HTML and CSS.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95300" lvl="1" marL="9144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○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And python libraries such as Tensorflow and OpenCV.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17e482844c_0_27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0" i="0" lang="en-US" sz="6500" u="none" cap="none" strike="noStrik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Work completed</a:t>
            </a:r>
            <a:endParaRPr b="0" i="0" sz="14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56" name="Google Shape;156;g317e482844c_0_27"/>
          <p:cNvSpPr txBox="1"/>
          <p:nvPr/>
        </p:nvSpPr>
        <p:spPr>
          <a:xfrm>
            <a:off x="546375" y="1497154"/>
            <a:ext cx="17229600" cy="7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Data collection and analysis.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Image data of different emotions are collected and organized to train the CNN.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collected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 from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u="sng">
                <a:solidFill>
                  <a:schemeClr val="hlink"/>
                </a:solidFill>
                <a:latin typeface="Alegreya Sans Medium"/>
                <a:ea typeface="Alegreya Sans Medium"/>
                <a:cs typeface="Alegreya Sans Medium"/>
                <a:sym typeface="Alegreya Sans Medium"/>
                <a:hlinkClick r:id="rId3"/>
              </a:rPr>
              <a:t>https://www.kaggle.com/datasets/jonathanoheix/face-expression-recognition-dataset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Images are organized into folders - [Angry, Disgusted, Fearful, Happy, Neutral, Sad, Surprised]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angry = 2993 images        disgust = 436 images    fear = 4103 images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happy = 7164     neutral = 4982      sad = 4938    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surprised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 = 3205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2d0eea7723_0_31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0" i="0" lang="en-US" sz="6500" u="none" cap="none" strike="noStrik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Work completed</a:t>
            </a:r>
            <a:endParaRPr b="0" i="0" sz="14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62" name="Google Shape;162;g32d0eea7723_0_31"/>
          <p:cNvPicPr preferRelativeResize="0"/>
          <p:nvPr/>
        </p:nvPicPr>
        <p:blipFill rotWithShape="1">
          <a:blip r:embed="rId3">
            <a:alphaModFix/>
          </a:blip>
          <a:srcRect b="19107" l="6635" r="17526" t="2584"/>
          <a:stretch/>
        </p:blipFill>
        <p:spPr>
          <a:xfrm>
            <a:off x="2304100" y="1639950"/>
            <a:ext cx="13253952" cy="7698324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g32d0eea7723_0_31"/>
          <p:cNvSpPr txBox="1"/>
          <p:nvPr/>
        </p:nvSpPr>
        <p:spPr>
          <a:xfrm>
            <a:off x="7431075" y="9338275"/>
            <a:ext cx="4821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solidFill>
                  <a:schemeClr val="dk1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image dataset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2d0eea7723_0_39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0" i="0" lang="en-US" sz="6500" u="none" cap="none" strike="noStrik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Work completed</a:t>
            </a:r>
            <a:endParaRPr b="0" i="0" sz="14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69" name="Google Shape;169;g32d0eea7723_0_39"/>
          <p:cNvSpPr txBox="1"/>
          <p:nvPr/>
        </p:nvSpPr>
        <p:spPr>
          <a:xfrm>
            <a:off x="546375" y="1497154"/>
            <a:ext cx="17229600" cy="55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CNN model: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CNN (Convolutional Neural Network) - mathematical operation that has the ability to learn what is in an image. 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CNN runs through the nook and corner of an input image and learns low level features like pixels and high level features like edges, curves, etc. 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After training, CNN can be used for automatic recognition (here, emotion)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Developed CNN in python using Tensorflow library. 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2d0eea7723_0_45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0" i="0" lang="en-US" sz="6500" u="none" cap="none" strike="noStrik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Work completed</a:t>
            </a:r>
            <a:endParaRPr b="0" i="0" sz="14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75" name="Google Shape;175;g32d0eea7723_0_45"/>
          <p:cNvSpPr txBox="1"/>
          <p:nvPr/>
        </p:nvSpPr>
        <p:spPr>
          <a:xfrm>
            <a:off x="546375" y="1497154"/>
            <a:ext cx="17229600" cy="14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CNN model: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0" lvl="0" marL="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pic>
        <p:nvPicPr>
          <p:cNvPr id="176" name="Google Shape;176;g32d0eea7723_0_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5250" y="2159150"/>
            <a:ext cx="6913750" cy="786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17e482844c_0_32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Arial"/>
              <a:buNone/>
            </a:pPr>
            <a:r>
              <a:rPr lang="en-US" sz="65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Work completed</a:t>
            </a:r>
            <a:endParaRPr sz="65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82" name="Google Shape;182;g317e482844c_0_32"/>
          <p:cNvSpPr txBox="1"/>
          <p:nvPr/>
        </p:nvSpPr>
        <p:spPr>
          <a:xfrm>
            <a:off x="546375" y="1497154"/>
            <a:ext cx="17229600" cy="63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CNN model details.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Used 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Convolutional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 layers. (Conv)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Used multiple layers.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F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irst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 layer has 32 convolutions.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Then 64, 128, 128, 1024, and 7.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Trained it for 100 repetitions to get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97.10 % accuracy.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saved the trained CNN algorithm a .h5 file to be used in web app backend.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pic>
        <p:nvPicPr>
          <p:cNvPr id="183" name="Google Shape;183;g317e482844c_0_32"/>
          <p:cNvPicPr preferRelativeResize="0"/>
          <p:nvPr/>
        </p:nvPicPr>
        <p:blipFill rotWithShape="1">
          <a:blip r:embed="rId3">
            <a:alphaModFix/>
          </a:blip>
          <a:srcRect b="10505" l="7368" r="52367" t="53529"/>
          <a:stretch/>
        </p:blipFill>
        <p:spPr>
          <a:xfrm>
            <a:off x="8904550" y="1927850"/>
            <a:ext cx="9105475" cy="457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2d0eea7723_0_59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Arial"/>
              <a:buNone/>
            </a:pPr>
            <a:r>
              <a:rPr lang="en-US" sz="65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Work completed</a:t>
            </a:r>
            <a:endParaRPr sz="65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89" name="Google Shape;189;g32d0eea7723_0_59"/>
          <p:cNvSpPr txBox="1"/>
          <p:nvPr/>
        </p:nvSpPr>
        <p:spPr>
          <a:xfrm>
            <a:off x="546375" y="1497154"/>
            <a:ext cx="17229600" cy="39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Test the model using images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choose an image with person and emotion in it.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applied ‘’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haar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 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cascade’’ template for detecting and cropping face from the image.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apply this extracted face to our trained model. 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Get model output and display.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2d0eea7723_0_65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Arial"/>
              <a:buNone/>
            </a:pPr>
            <a:r>
              <a:rPr lang="en-US" sz="65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Work completed</a:t>
            </a:r>
            <a:endParaRPr sz="65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95" name="Google Shape;195;g32d0eea7723_0_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6600" y="1429125"/>
            <a:ext cx="5829300" cy="388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g32d0eea7723_0_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58300" y="1429125"/>
            <a:ext cx="5829300" cy="388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g32d0eea7723_0_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76600" y="5467725"/>
            <a:ext cx="5829300" cy="3886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g32d0eea7723_0_65"/>
          <p:cNvPicPr preferRelativeResize="0"/>
          <p:nvPr/>
        </p:nvPicPr>
        <p:blipFill rotWithShape="1">
          <a:blip r:embed="rId6">
            <a:alphaModFix/>
          </a:blip>
          <a:srcRect b="26035" l="0" r="13674" t="0"/>
          <a:stretch/>
        </p:blipFill>
        <p:spPr>
          <a:xfrm>
            <a:off x="9258300" y="5467725"/>
            <a:ext cx="5829300" cy="42354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2d0eea7723_0_74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Arial"/>
              <a:buNone/>
            </a:pPr>
            <a:r>
              <a:rPr lang="en-US" sz="65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Work completed</a:t>
            </a:r>
            <a:endParaRPr sz="65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04" name="Google Shape;204;g32d0eea7723_0_74"/>
          <p:cNvSpPr txBox="1"/>
          <p:nvPr/>
        </p:nvSpPr>
        <p:spPr>
          <a:xfrm>
            <a:off x="546375" y="1497154"/>
            <a:ext cx="17229600" cy="87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Develop the frontend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Pages are designed using HTML and CSS.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HTML - for layout, design, buttons, etc.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CSS - for 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color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 shades, styles, font, etc.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HTML functions used: &lt;button&gt; , &lt;field&gt; ,  &lt;url_for&gt;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Pages: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95300" lvl="1" marL="9144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○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Landing page.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95300" lvl="1" marL="9144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○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Admin page.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95300" lvl="1" marL="9144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○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User page.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95300" lvl="1" marL="9144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○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Login page.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95300" lvl="1" marL="9144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○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Signup page.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sp>
        <p:nvSpPr>
          <p:cNvPr id="205" name="Google Shape;205;g32d0eea7723_0_74"/>
          <p:cNvSpPr txBox="1"/>
          <p:nvPr/>
        </p:nvSpPr>
        <p:spPr>
          <a:xfrm>
            <a:off x="5180700" y="6236050"/>
            <a:ext cx="5431500" cy="40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95300" lvl="1" marL="91440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legreya Sans Medium"/>
              <a:buChar char="○"/>
            </a:pPr>
            <a:r>
              <a:rPr lang="en-US" sz="4200">
                <a:solidFill>
                  <a:schemeClr val="dk1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Login failed page.</a:t>
            </a:r>
            <a:endParaRPr sz="4200">
              <a:solidFill>
                <a:schemeClr val="dk1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95300" lvl="1" marL="91440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legreya Sans Medium"/>
              <a:buChar char="○"/>
            </a:pPr>
            <a:r>
              <a:rPr lang="en-US" sz="4200">
                <a:solidFill>
                  <a:schemeClr val="dk1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Signup success page.</a:t>
            </a:r>
            <a:endParaRPr sz="4200">
              <a:solidFill>
                <a:schemeClr val="dk1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95300" lvl="1" marL="91440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legreya Sans Medium"/>
              <a:buChar char="○"/>
            </a:pPr>
            <a:r>
              <a:rPr lang="en-US" sz="4200">
                <a:solidFill>
                  <a:schemeClr val="dk1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Home page.</a:t>
            </a:r>
            <a:endParaRPr sz="4200">
              <a:solidFill>
                <a:schemeClr val="dk1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95300" lvl="1" marL="91440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legreya Sans Medium"/>
              <a:buChar char="○"/>
            </a:pPr>
            <a:r>
              <a:rPr lang="en-US" sz="4200">
                <a:solidFill>
                  <a:schemeClr val="dk1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Consultation page.</a:t>
            </a:r>
            <a:endParaRPr sz="4200">
              <a:solidFill>
                <a:schemeClr val="dk1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95300" lvl="1" marL="91440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legreya Sans Medium"/>
              <a:buChar char="○"/>
            </a:pPr>
            <a:r>
              <a:rPr lang="en-US" sz="4200">
                <a:solidFill>
                  <a:schemeClr val="dk1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Test page.</a:t>
            </a:r>
            <a:endParaRPr sz="4200">
              <a:solidFill>
                <a:schemeClr val="dk1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  <p:sp>
        <p:nvSpPr>
          <p:cNvPr id="206" name="Google Shape;206;g32d0eea7723_0_74"/>
          <p:cNvSpPr txBox="1"/>
          <p:nvPr/>
        </p:nvSpPr>
        <p:spPr>
          <a:xfrm>
            <a:off x="10903525" y="6293575"/>
            <a:ext cx="5431500" cy="24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95300" lvl="1" marL="91440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legreya Sans Medium"/>
              <a:buChar char="○"/>
            </a:pPr>
            <a:r>
              <a:rPr lang="en-US" sz="4200">
                <a:solidFill>
                  <a:schemeClr val="dk1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Q&amp;A page.</a:t>
            </a:r>
            <a:endParaRPr sz="4200">
              <a:solidFill>
                <a:schemeClr val="dk1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95300" lvl="1" marL="91440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legreya Sans Medium"/>
              <a:buChar char="○"/>
            </a:pPr>
            <a:r>
              <a:rPr lang="en-US" sz="4200">
                <a:solidFill>
                  <a:schemeClr val="dk1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About page.</a:t>
            </a:r>
            <a:endParaRPr sz="4200">
              <a:solidFill>
                <a:schemeClr val="dk1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95300" lvl="1" marL="91440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legreya Sans Medium"/>
              <a:buChar char="○"/>
            </a:pPr>
            <a:r>
              <a:rPr lang="en-US" sz="4200">
                <a:solidFill>
                  <a:schemeClr val="dk1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Chatbot page.</a:t>
            </a:r>
            <a:endParaRPr sz="4200">
              <a:solidFill>
                <a:schemeClr val="dk1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0" i="0" lang="en-US" sz="6500" u="none" cap="none" strike="noStrik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Content</a:t>
            </a:r>
            <a:endParaRPr b="0" i="0" sz="14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96" name="Google Shape;96;p2"/>
          <p:cNvSpPr txBox="1"/>
          <p:nvPr/>
        </p:nvSpPr>
        <p:spPr>
          <a:xfrm>
            <a:off x="546375" y="1497154"/>
            <a:ext cx="17229600" cy="7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Abstract.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b="0" i="0" lang="en-US" sz="42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Introduction. </a:t>
            </a:r>
            <a:endParaRPr b="0" i="0" sz="4200" u="none" cap="none" strike="noStrike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b="0" i="0" lang="en-US" sz="42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Problem Statement. </a:t>
            </a:r>
            <a:endParaRPr b="0" i="0" sz="4200" u="none" cap="none" strike="noStrike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b="0" i="0" lang="en-US" sz="42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Proposed Solution. </a:t>
            </a:r>
            <a:endParaRPr b="0" i="0" sz="4200" u="none" cap="none" strike="noStrike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b="0" i="0" lang="en-US" sz="42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Modules. </a:t>
            </a:r>
            <a:endParaRPr b="0" i="0" sz="4200" u="none" cap="none" strike="noStrike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b="0" i="0" lang="en-US" sz="42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System Requirement. </a:t>
            </a:r>
            <a:endParaRPr b="0" i="0" sz="4200" u="none" cap="none" strike="noStrike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b="0" i="0" lang="en-US" sz="42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Work completed. </a:t>
            </a:r>
            <a:endParaRPr b="0" i="0" sz="4200" u="none" cap="none" strike="noStrike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b="0" i="0" lang="en-US" sz="42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Conclusion. </a:t>
            </a:r>
            <a:endParaRPr b="0" i="0" sz="4200" u="none" cap="none" strike="noStrike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b="0" i="0" lang="en-US" sz="4200" u="none" cap="none" strike="noStrike">
                <a:solidFill>
                  <a:srgbClr val="000000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References.</a:t>
            </a:r>
            <a:endParaRPr b="0" i="0" sz="4200" u="none" cap="none" strike="noStrike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2d0eea7723_0_89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Arial"/>
              <a:buNone/>
            </a:pPr>
            <a:r>
              <a:rPr lang="en-US" sz="65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Work completed</a:t>
            </a:r>
            <a:endParaRPr sz="65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2" name="Google Shape;212;g32d0eea7723_0_89"/>
          <p:cNvSpPr txBox="1"/>
          <p:nvPr/>
        </p:nvSpPr>
        <p:spPr>
          <a:xfrm>
            <a:off x="546375" y="1497154"/>
            <a:ext cx="17229600" cy="39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Integrate and run the final web app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The frontend and 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backend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 are connected using Python Flask.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Flask functions like ‘@route’ is used to navigate pages to pages.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frames are extracted and send to the frontend using OpenCV library.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these 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frames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 are sent to the trained CNN model too.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2d0eea7723_0_82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Arial"/>
              <a:buNone/>
            </a:pPr>
            <a:r>
              <a:rPr lang="en-US" sz="65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Work completed</a:t>
            </a:r>
            <a:endParaRPr sz="65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18" name="Google Shape;218;g32d0eea7723_0_82"/>
          <p:cNvSpPr txBox="1"/>
          <p:nvPr/>
        </p:nvSpPr>
        <p:spPr>
          <a:xfrm>
            <a:off x="546375" y="1497154"/>
            <a:ext cx="17229600" cy="14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Pages- screenshot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953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AutoNum type="arabicPeriod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Landing page.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2d0eea7723_0_103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Arial"/>
              <a:buNone/>
            </a:pPr>
            <a:r>
              <a:rPr lang="en-US" sz="65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Work completed</a:t>
            </a:r>
            <a:endParaRPr sz="65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24" name="Google Shape;224;g32d0eea7723_0_103"/>
          <p:cNvSpPr txBox="1"/>
          <p:nvPr/>
        </p:nvSpPr>
        <p:spPr>
          <a:xfrm>
            <a:off x="546375" y="1497154"/>
            <a:ext cx="17229600" cy="14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Pages- screenshot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0" lvl="0" marL="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2. Home page.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2d0eea7723_0_116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Arial"/>
              <a:buNone/>
            </a:pPr>
            <a:r>
              <a:rPr lang="en-US" sz="65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Work completed</a:t>
            </a:r>
            <a:endParaRPr sz="6500"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30" name="Google Shape;230;g32d0eea7723_0_116"/>
          <p:cNvSpPr txBox="1"/>
          <p:nvPr/>
        </p:nvSpPr>
        <p:spPr>
          <a:xfrm>
            <a:off x="546375" y="1497154"/>
            <a:ext cx="17229600" cy="14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Pages- screenshot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0" lvl="0" marL="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3. Test page.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2d0eea7723_0_52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0" i="0" lang="en-US" sz="6500" u="none" cap="none" strike="noStrik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Conclusion</a:t>
            </a:r>
            <a:endParaRPr b="0" i="0" sz="14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36" name="Google Shape;236;g32d0eea7723_0_52"/>
          <p:cNvSpPr txBox="1"/>
          <p:nvPr/>
        </p:nvSpPr>
        <p:spPr>
          <a:xfrm>
            <a:off x="546375" y="1497154"/>
            <a:ext cx="17229600" cy="79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318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Alegreya Sans Medium"/>
              <a:buChar char="●"/>
            </a:pPr>
            <a:r>
              <a:rPr lang="en-US" sz="3800">
                <a:latin typeface="Alegreya Sans Medium"/>
                <a:ea typeface="Alegreya Sans Medium"/>
                <a:cs typeface="Alegreya Sans Medium"/>
                <a:sym typeface="Alegreya Sans Medium"/>
              </a:rPr>
              <a:t>IT employees face high stress levels due to long work hours, deadlines, and continuous screen exposure. Traditional stress assessment methods are subjective, slow, and ineffective for real-time monitoring.</a:t>
            </a:r>
            <a:endParaRPr sz="38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318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3800"/>
              <a:buFont typeface="Alegreya Sans Medium"/>
              <a:buChar char="●"/>
            </a:pPr>
            <a:r>
              <a:rPr lang="en-US" sz="3800">
                <a:latin typeface="Alegreya Sans Medium"/>
                <a:ea typeface="Alegreya Sans Medium"/>
                <a:cs typeface="Alegreya Sans Medium"/>
                <a:sym typeface="Alegreya Sans Medium"/>
              </a:rPr>
              <a:t>Developed a web-based stress detection system using Machine Learning, OpenCV, and Image Processing. The system analyzes facial features from a webcam feed and give real-time result.</a:t>
            </a:r>
            <a:endParaRPr sz="38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318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3800"/>
              <a:buFont typeface="Alegreya Sans Medium"/>
              <a:buChar char="●"/>
            </a:pPr>
            <a:r>
              <a:rPr lang="en-US" sz="3800">
                <a:latin typeface="Alegreya Sans Medium"/>
                <a:ea typeface="Alegreya Sans Medium"/>
                <a:cs typeface="Alegreya Sans Medium"/>
                <a:sym typeface="Alegreya Sans Medium"/>
              </a:rPr>
              <a:t>Features like Chatbot, Q&amp;A, etc are also added.</a:t>
            </a:r>
            <a:endParaRPr sz="38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318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3800"/>
              <a:buFont typeface="Alegreya Sans Medium"/>
              <a:buChar char="●"/>
            </a:pPr>
            <a:r>
              <a:rPr lang="en-US" sz="3800">
                <a:latin typeface="Alegreya Sans Medium"/>
                <a:ea typeface="Alegreya Sans Medium"/>
                <a:cs typeface="Alegreya Sans Medium"/>
                <a:sym typeface="Alegreya Sans Medium"/>
              </a:rPr>
              <a:t>Future </a:t>
            </a:r>
            <a:r>
              <a:rPr lang="en-US" sz="3800">
                <a:latin typeface="Alegreya Sans Medium"/>
                <a:ea typeface="Alegreya Sans Medium"/>
                <a:cs typeface="Alegreya Sans Medium"/>
                <a:sym typeface="Alegreya Sans Medium"/>
              </a:rPr>
              <a:t>scope</a:t>
            </a:r>
            <a:r>
              <a:rPr lang="en-US" sz="3800">
                <a:latin typeface="Alegreya Sans Medium"/>
                <a:ea typeface="Alegreya Sans Medium"/>
                <a:cs typeface="Alegreya Sans Medium"/>
                <a:sym typeface="Alegreya Sans Medium"/>
              </a:rPr>
              <a:t>: </a:t>
            </a:r>
            <a:endParaRPr sz="38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69900" lvl="1" marL="9144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3800"/>
              <a:buFont typeface="Alegreya Sans Medium"/>
              <a:buChar char="○"/>
            </a:pPr>
            <a:r>
              <a:rPr lang="en-US" sz="3800">
                <a:latin typeface="Alegreya Sans Medium"/>
                <a:ea typeface="Alegreya Sans Medium"/>
                <a:cs typeface="Alegreya Sans Medium"/>
                <a:sym typeface="Alegreya Sans Medium"/>
              </a:rPr>
              <a:t>Enhancing accuracy with multi-modal stress detection (heart rate, voice analysis, etc.) </a:t>
            </a:r>
            <a:endParaRPr sz="38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69900" lvl="1" marL="9144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3800"/>
              <a:buFont typeface="Alegreya Sans Medium"/>
              <a:buChar char="○"/>
            </a:pPr>
            <a:r>
              <a:rPr lang="en-US" sz="3800">
                <a:latin typeface="Alegreya Sans Medium"/>
                <a:ea typeface="Alegreya Sans Medium"/>
                <a:cs typeface="Alegreya Sans Medium"/>
                <a:sym typeface="Alegreya Sans Medium"/>
              </a:rPr>
              <a:t>Deploying as a mobile app for better accessibility. </a:t>
            </a:r>
            <a:endParaRPr sz="38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69900" lvl="1" marL="9144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3800"/>
              <a:buFont typeface="Alegreya Sans Medium"/>
              <a:buChar char="○"/>
            </a:pPr>
            <a:r>
              <a:rPr lang="en-US" sz="3800">
                <a:latin typeface="Alegreya Sans Medium"/>
                <a:ea typeface="Alegreya Sans Medium"/>
                <a:cs typeface="Alegreya Sans Medium"/>
                <a:sym typeface="Alegreya Sans Medium"/>
              </a:rPr>
              <a:t>Partnering with corporates and wellness programs for large-scale adoption</a:t>
            </a:r>
            <a:endParaRPr sz="3800"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17e482844c_0_44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0" i="0" lang="en-US" sz="6500" u="none" cap="none" strike="noStrik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References</a:t>
            </a:r>
            <a:endParaRPr b="0" i="0" sz="14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42" name="Google Shape;242;g317e482844c_0_44"/>
          <p:cNvSpPr txBox="1"/>
          <p:nvPr/>
        </p:nvSpPr>
        <p:spPr>
          <a:xfrm>
            <a:off x="546375" y="1497154"/>
            <a:ext cx="17229600" cy="668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925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legreya Sans Medium"/>
              <a:buChar char="●"/>
            </a:pPr>
            <a:r>
              <a:rPr lang="en-US" sz="2500">
                <a:latin typeface="Alegreya Sans Medium"/>
                <a:ea typeface="Alegreya Sans Medium"/>
                <a:cs typeface="Alegreya Sans Medium"/>
                <a:sym typeface="Alegreya Sans Medium"/>
              </a:rPr>
              <a:t>A. Jaiswal, A. Krishnama Raju and S. Deb, "Facial Emotion Detection Using Deep Learning," 2020 International Conference for Emerging Technology (INCET), Belgaum, India, 2020, pp. 1-5, doi: 10.1109/INCET49848.2020.9154121.</a:t>
            </a:r>
            <a:endParaRPr sz="25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34925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egreya Sans Medium"/>
              <a:buChar char="●"/>
            </a:pPr>
            <a:r>
              <a:rPr lang="en-US" sz="2500">
                <a:latin typeface="Alegreya Sans Medium"/>
                <a:ea typeface="Alegreya Sans Medium"/>
                <a:cs typeface="Alegreya Sans Medium"/>
                <a:sym typeface="Alegreya Sans Medium"/>
              </a:rPr>
              <a:t>S. Pandey, S. Handoo and Yogesh, "Facial Emotion Recognition using Deep Learning," 2022 International Mobile and Embedded Technology Conference (MECON), Noida, India, 2022, pp. 248-252, doi: 10.1109/MECON53876.2022.9752189.</a:t>
            </a:r>
            <a:endParaRPr sz="25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34925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egreya Sans Medium"/>
              <a:buChar char="●"/>
            </a:pPr>
            <a:r>
              <a:rPr lang="en-US" sz="2500">
                <a:latin typeface="Alegreya Sans Medium"/>
                <a:ea typeface="Alegreya Sans Medium"/>
                <a:cs typeface="Alegreya Sans Medium"/>
                <a:sym typeface="Alegreya Sans Medium"/>
              </a:rPr>
              <a:t>H. Chouhayebi, J. Riffi, M. A. Mahraz, A. Yahyaouy and H. Tairi, "Facial expression recognition Using Machine Learning," 2021 Fifth International Conference On Intelligent Computing in Data Sciences (ICDS), Fez, Morocco, 2021, pp. 1-6, doi: 10.1109/ICDS53782.2021.9626709.</a:t>
            </a:r>
            <a:endParaRPr sz="25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34925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egreya Sans Medium"/>
              <a:buChar char="●"/>
            </a:pPr>
            <a:r>
              <a:rPr lang="en-US" sz="2500" u="sng">
                <a:solidFill>
                  <a:schemeClr val="hlink"/>
                </a:solidFill>
                <a:latin typeface="Alegreya Sans Medium"/>
                <a:ea typeface="Alegreya Sans Medium"/>
                <a:cs typeface="Alegreya Sans Medium"/>
                <a:sym typeface="Alegreya Sans Medium"/>
                <a:hlinkClick r:id="rId3"/>
              </a:rPr>
              <a:t>https://scholarworks.sjsu.edu/cgi/viewcontent.cgi?article=1643&amp;context=etd_projects</a:t>
            </a:r>
            <a:endParaRPr sz="25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34925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egreya Sans Medium"/>
              <a:buChar char="●"/>
            </a:pPr>
            <a:r>
              <a:rPr lang="en-US" sz="2500" u="sng">
                <a:solidFill>
                  <a:schemeClr val="hlink"/>
                </a:solidFill>
                <a:latin typeface="Alegreya Sans Medium"/>
                <a:ea typeface="Alegreya Sans Medium"/>
                <a:cs typeface="Alegreya Sans Medium"/>
                <a:sym typeface="Alegreya Sans Medium"/>
                <a:hlinkClick r:id="rId4"/>
              </a:rPr>
              <a:t>https://www.geeksforgeeks.org/python-haar-cascades-for-object-detection/</a:t>
            </a:r>
            <a:endParaRPr sz="25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34925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egreya Sans Medium"/>
              <a:buChar char="●"/>
            </a:pPr>
            <a:r>
              <a:rPr lang="en-US" sz="2500" u="sng">
                <a:solidFill>
                  <a:schemeClr val="hlink"/>
                </a:solidFill>
                <a:latin typeface="Alegreya Sans Medium"/>
                <a:ea typeface="Alegreya Sans Medium"/>
                <a:cs typeface="Alegreya Sans Medium"/>
                <a:sym typeface="Alegreya Sans Medium"/>
                <a:hlinkClick r:id="rId5"/>
              </a:rPr>
              <a:t>https://github.com/opencv/opencv/tree/master/data/haarcascades</a:t>
            </a:r>
            <a:endParaRPr sz="25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34925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egreya Sans Medium"/>
              <a:buChar char="●"/>
            </a:pPr>
            <a:r>
              <a:rPr lang="en-US" sz="2500">
                <a:latin typeface="Alegreya Sans Medium"/>
                <a:ea typeface="Alegreya Sans Medium"/>
                <a:cs typeface="Alegreya Sans Medium"/>
                <a:sym typeface="Alegreya Sans Medium"/>
              </a:rPr>
              <a:t>Pandey, Amit &amp; Gupta, Aman &amp; Shyam, Radhey. (2022). FACIAL EMOTION DETECTION AND RECOGNITION. 7. 176-179. 10.33564/IJEAST.2022.v07i01.027. </a:t>
            </a:r>
            <a:endParaRPr sz="25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34925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2500"/>
              <a:buFont typeface="Alegreya Sans Medium"/>
              <a:buChar char="●"/>
            </a:pPr>
            <a:r>
              <a:rPr lang="en-US" sz="2500">
                <a:latin typeface="Alegreya Sans Medium"/>
                <a:ea typeface="Alegreya Sans Medium"/>
                <a:cs typeface="Alegreya Sans Medium"/>
                <a:sym typeface="Alegreya Sans Medium"/>
              </a:rPr>
              <a:t>Shehu, Harisu Abdullahi &amp; Sharif, Md. Haidar &amp; Uyaver, Sahin. (2020). Facial expression recognition using deep learning. AIP Conference Proceedings. 2334. 10.1063/5.0042221. </a:t>
            </a:r>
            <a:endParaRPr sz="2500"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p25"/>
          <p:cNvPicPr preferRelativeResize="0"/>
          <p:nvPr/>
        </p:nvPicPr>
        <p:blipFill rotWithShape="1">
          <a:blip r:embed="rId3">
            <a:alphaModFix/>
          </a:blip>
          <a:srcRect b="36908" l="0" r="0" t="21149"/>
          <a:stretch/>
        </p:blipFill>
        <p:spPr>
          <a:xfrm>
            <a:off x="1028700" y="2870231"/>
            <a:ext cx="16230600" cy="510545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5"/>
          <p:cNvSpPr txBox="1"/>
          <p:nvPr/>
        </p:nvSpPr>
        <p:spPr>
          <a:xfrm>
            <a:off x="2303344" y="658992"/>
            <a:ext cx="136812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0"/>
              <a:buFont typeface="Arial"/>
              <a:buNone/>
            </a:pPr>
            <a:r>
              <a:rPr b="0" i="0" lang="en-US" sz="10000" u="none" cap="none" strike="noStrike">
                <a:solidFill>
                  <a:srgbClr val="EBE8E2"/>
                </a:solidFill>
                <a:latin typeface="Merriweather"/>
                <a:ea typeface="Merriweather"/>
                <a:cs typeface="Merriweather"/>
                <a:sym typeface="Merriweather"/>
              </a:rPr>
              <a:t>Thank you!</a:t>
            </a:r>
            <a:endParaRPr b="0" i="0" sz="14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49" name="Google Shape;249;p25"/>
          <p:cNvSpPr txBox="1"/>
          <p:nvPr/>
        </p:nvSpPr>
        <p:spPr>
          <a:xfrm rot="5400000">
            <a:off x="16652611" y="8294722"/>
            <a:ext cx="2224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EFF0F2"/>
                </a:solidFill>
                <a:latin typeface="Alegreya Sans Medium"/>
                <a:ea typeface="Alegreya Sans Medium"/>
                <a:cs typeface="Alegreya Sans Medium"/>
                <a:sym typeface="Alegreya Sans Medium"/>
              </a:rPr>
              <a:t>PAGE NUMBER</a:t>
            </a:r>
            <a:endParaRPr b="0" i="0" sz="1400" u="none" cap="none" strike="noStrike">
              <a:solidFill>
                <a:srgbClr val="EFF0F2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17e482844c_0_1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lang="en-US" sz="6500">
                <a:latin typeface="Merriweather"/>
                <a:ea typeface="Merriweather"/>
                <a:cs typeface="Merriweather"/>
                <a:sym typeface="Merriweather"/>
              </a:rPr>
              <a:t>Abstract</a:t>
            </a:r>
            <a:endParaRPr b="0" i="0" sz="14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2" name="Google Shape;102;g317e482844c_0_1"/>
          <p:cNvSpPr txBox="1"/>
          <p:nvPr/>
        </p:nvSpPr>
        <p:spPr>
          <a:xfrm>
            <a:off x="546375" y="1497154"/>
            <a:ext cx="17229600" cy="87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The increasing work pressure in the IT industry leads to stress-related health issues. Early detection of stress can help prevent burnout and improve employee well-being. 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This project develops a web-based stress detection system using Machine Learning (ML), Image Processing, and OpenCV. 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The system analyzes facial features captured via webcam. The ML model classifies stress levels based on these visual cues and provides real-time feedback. 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The goal is to create an AI-powered solution that helps organizations monitor employee stress levels, give recommendation and suggestions, consult doctors,  and promote a healthier work environment.</a:t>
            </a:r>
            <a:endParaRPr b="0" i="0" sz="4200" u="none" cap="none" strike="noStrike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2d0eea7723_0_0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0" i="0" lang="en-US" sz="6500" u="none" cap="none" strike="noStrik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Introduction</a:t>
            </a:r>
            <a:endParaRPr b="0" i="0" sz="14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8" name="Google Shape;108;g32d0eea7723_0_0"/>
          <p:cNvSpPr txBox="1"/>
          <p:nvPr/>
        </p:nvSpPr>
        <p:spPr>
          <a:xfrm>
            <a:off x="546375" y="1497154"/>
            <a:ext cx="17229600" cy="63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IT employees often face long working hours, tight deadlines, and high job demands, leading to increased stress levels. 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Chronic stress affects mental and physical health, causing issues like anxiety, depression, and reduced productivity. 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Traditional stress assessment methods (self-reports, surveys) are subjective and time-consuming. 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A need for real-time, AI-based stress detection to help employees and organizations proactively manage stress.</a:t>
            </a:r>
            <a:endParaRPr b="0" i="0" sz="4200" u="none" cap="none" strike="noStrike">
              <a:solidFill>
                <a:srgbClr val="000000"/>
              </a:solidFill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2d0eea7723_0_7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0" i="0" lang="en-US" sz="6500" u="none" cap="none" strike="noStrik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Introduction</a:t>
            </a:r>
            <a:endParaRPr b="0" i="0" sz="14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14" name="Google Shape;114;g32d0eea7723_0_7"/>
          <p:cNvSpPr txBox="1"/>
          <p:nvPr/>
        </p:nvSpPr>
        <p:spPr>
          <a:xfrm>
            <a:off x="546375" y="1497154"/>
            <a:ext cx="17229600" cy="55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b="1" lang="en-US" sz="4200">
                <a:latin typeface="Alegreya Sans"/>
                <a:ea typeface="Alegreya Sans"/>
                <a:cs typeface="Alegreya Sans"/>
                <a:sym typeface="Alegreya Sans"/>
              </a:rPr>
              <a:t>Objective: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 Develop an AI-driven web application that detects stress in IT employees using Machine Learning, Image Processing, and OpenCV. 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The system will analyze facial features from a webcam feed. A trained ML model classifies stress levels and provides real-time feedback. Helps organizations track employee well-being and take preventive actions.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Other features: Q&amp;A session, Chatbot for mental health, Suggestions, Doctor Consultations.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17e482844c_0_7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0" i="0" lang="en-US" sz="6500" u="none" cap="none" strike="noStrik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Problem Statement</a:t>
            </a:r>
            <a:endParaRPr b="0" i="0" sz="14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20" name="Google Shape;120;g317e482844c_0_7"/>
          <p:cNvSpPr txBox="1"/>
          <p:nvPr/>
        </p:nvSpPr>
        <p:spPr>
          <a:xfrm>
            <a:off x="546375" y="1497154"/>
            <a:ext cx="17229600" cy="71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Need an easy  and real-time stress detection and mental health management platform with all these proposes feature to make stress screening simpler and easier.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Need to develop and train machine learning algorithm to detect stress levels from user’s webcam feed in real-time.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Frontend web app should be developed in HTML-CSS to incorporate pages and features.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Features such as Q&amp;A session, Mental health chatbot, Doctor Consultations, etc should also be there in the web app.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17e482844c_0_12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0" i="0" lang="en-US" sz="6500" u="none" cap="none" strike="noStrik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Proposed Solution</a:t>
            </a:r>
            <a:endParaRPr b="0" i="0" sz="14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26" name="Google Shape;126;g317e482844c_0_12"/>
          <p:cNvSpPr txBox="1"/>
          <p:nvPr/>
        </p:nvSpPr>
        <p:spPr>
          <a:xfrm>
            <a:off x="546375" y="1497154"/>
            <a:ext cx="17229600" cy="87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Proposed solution is an HTML-based web app with a well-trained Machine Learning Model at the backend to detect 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stress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 from face accurately.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Images for various facial expressions such as happy, sad, tensed, etc will be collected and cleaned to train the model.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Sources and repositories like </a:t>
            </a:r>
            <a:r>
              <a:rPr lang="en-US" sz="4200" u="sng">
                <a:solidFill>
                  <a:schemeClr val="hlink"/>
                </a:solidFill>
                <a:latin typeface="Alegreya Sans Medium"/>
                <a:ea typeface="Alegreya Sans Medium"/>
                <a:cs typeface="Alegreya Sans Medium"/>
                <a:sym typeface="Alegreya Sans Medium"/>
                <a:hlinkClick r:id="rId3"/>
              </a:rPr>
              <a:t>www.kaggle.com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 are used for image data collection.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The image 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dataset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 is used to train the ML 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algorithm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  called CNN (Convolutional Neural 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network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).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Developed CNN algorithm in Tensorflow python library.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Train the 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algorithm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 with the image 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dataset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 collected - Save the trained model.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Develop frontend HTML pages and integrate the model using python Flask backend. 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2d0eea7723_0_13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0" i="0" lang="en-US" sz="6500" u="none" cap="none" strike="noStrik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Proposed Solution - DFD</a:t>
            </a:r>
            <a:endParaRPr b="0" i="0" sz="14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32" name="Google Shape;132;g32d0eea7723_0_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8950" y="1995503"/>
            <a:ext cx="12248926" cy="764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BE8E2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2d0eea7723_0_19"/>
          <p:cNvSpPr txBox="1"/>
          <p:nvPr/>
        </p:nvSpPr>
        <p:spPr>
          <a:xfrm>
            <a:off x="457200" y="276225"/>
            <a:ext cx="107421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1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0" i="0" lang="en-US" sz="6500" u="none" cap="none" strike="noStrike">
                <a:solidFill>
                  <a:srgbClr val="000000"/>
                </a:solidFill>
                <a:latin typeface="Merriweather"/>
                <a:ea typeface="Merriweather"/>
                <a:cs typeface="Merriweather"/>
                <a:sym typeface="Merriweather"/>
              </a:rPr>
              <a:t>Proposed Solution</a:t>
            </a:r>
            <a:endParaRPr b="0" i="0" sz="1400" u="none" cap="none" strike="noStrike">
              <a:solidFill>
                <a:srgbClr val="0000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38" name="Google Shape;138;g32d0eea7723_0_19"/>
          <p:cNvSpPr txBox="1"/>
          <p:nvPr/>
        </p:nvSpPr>
        <p:spPr>
          <a:xfrm>
            <a:off x="546375" y="1497154"/>
            <a:ext cx="17229600" cy="30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the frontend pages are developed in HTML and CSS.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All the features are added to the HTML pages.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Webcam feed from frontend is 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connected</a:t>
            </a: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 to the trained model at the backend.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  <a:p>
            <a:pPr indent="-457200" lvl="0" marL="457200" marR="0" rtl="0" algn="just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SzPts val="4200"/>
              <a:buFont typeface="Alegreya Sans Medium"/>
              <a:buChar char="●"/>
            </a:pPr>
            <a:r>
              <a:rPr lang="en-US" sz="4200">
                <a:latin typeface="Alegreya Sans Medium"/>
                <a:ea typeface="Alegreya Sans Medium"/>
                <a:cs typeface="Alegreya Sans Medium"/>
                <a:sym typeface="Alegreya Sans Medium"/>
              </a:rPr>
              <a:t>Chatbot is developed in Gemini API.</a:t>
            </a:r>
            <a:endParaRPr sz="4200">
              <a:latin typeface="Alegreya Sans Medium"/>
              <a:ea typeface="Alegreya Sans Medium"/>
              <a:cs typeface="Alegreya Sans Medium"/>
              <a:sym typeface="Alegreya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